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9" r:id="rId1"/>
  </p:sldMasterIdLst>
  <p:notesMasterIdLst>
    <p:notesMasterId r:id="rId9"/>
  </p:notesMasterIdLst>
  <p:sldIdLst>
    <p:sldId id="256" r:id="rId2"/>
    <p:sldId id="258" r:id="rId3"/>
    <p:sldId id="267" r:id="rId4"/>
    <p:sldId id="272" r:id="rId5"/>
    <p:sldId id="266" r:id="rId6"/>
    <p:sldId id="280" r:id="rId7"/>
    <p:sldId id="28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2" d="100"/>
          <a:sy n="112" d="100"/>
        </p:scale>
        <p:origin x="-35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heme" Target="theme/theme1.xml"/><Relationship Id="rId10" Type="http://schemas.openxmlformats.org/officeDocument/2006/relationships/printerSettings" Target="printerSettings/printerSettings1.bin"/><Relationship Id="rId5"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E08FAC-45E0-E54C-823B-6C3215DB66B6}" type="datetimeFigureOut">
              <a:rPr lang="en-US" smtClean="0"/>
              <a:pPr/>
              <a:t>12/6/12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56B729-B7F4-6B4E-BE05-0822972167FD}"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21403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278C148-2717-0145-9472-199F2337B83D}" type="datetimeFigureOut">
              <a:rPr lang="en-US" smtClean="0"/>
              <a:pPr/>
              <a:t>12/6/12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38E137E-425F-ED41-B31E-2042D28978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8C148-2717-0145-9472-199F2337B83D}"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E137E-425F-ED41-B31E-2042D28978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8C148-2717-0145-9472-199F2337B83D}"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E137E-425F-ED41-B31E-2042D28978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8C148-2717-0145-9472-199F2337B83D}"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E137E-425F-ED41-B31E-2042D28978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78C148-2717-0145-9472-199F2337B83D}"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E137E-425F-ED41-B31E-2042D28978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78C148-2717-0145-9472-199F2337B83D}" type="datetimeFigureOut">
              <a:rPr lang="en-US" smtClean="0"/>
              <a:pPr/>
              <a:t>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E137E-425F-ED41-B31E-2042D28978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278C148-2717-0145-9472-199F2337B83D}" type="datetimeFigureOut">
              <a:rPr lang="en-US" smtClean="0"/>
              <a:pPr/>
              <a:t>12/6/12</a:t>
            </a:fld>
            <a:endParaRPr lang="en-US"/>
          </a:p>
        </p:txBody>
      </p:sp>
      <p:sp>
        <p:nvSpPr>
          <p:cNvPr id="27" name="Slide Number Placeholder 26"/>
          <p:cNvSpPr>
            <a:spLocks noGrp="1"/>
          </p:cNvSpPr>
          <p:nvPr>
            <p:ph type="sldNum" sz="quarter" idx="11"/>
          </p:nvPr>
        </p:nvSpPr>
        <p:spPr/>
        <p:txBody>
          <a:bodyPr rtlCol="0"/>
          <a:lstStyle/>
          <a:p>
            <a:fld id="{A38E137E-425F-ED41-B31E-2042D28978B3}"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278C148-2717-0145-9472-199F2337B83D}" type="datetimeFigureOut">
              <a:rPr lang="en-US" smtClean="0"/>
              <a:pPr/>
              <a:t>12/6/12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38E137E-425F-ED41-B31E-2042D28978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8C148-2717-0145-9472-199F2337B83D}" type="datetimeFigureOut">
              <a:rPr lang="en-US" smtClean="0"/>
              <a:pPr/>
              <a:t>12/6/12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8E137E-425F-ED41-B31E-2042D28978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78C148-2717-0145-9472-199F2337B83D}" type="datetimeFigureOut">
              <a:rPr lang="en-US" smtClean="0"/>
              <a:pPr/>
              <a:t>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E137E-425F-ED41-B31E-2042D28978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78C148-2717-0145-9472-199F2337B83D}" type="datetimeFigureOut">
              <a:rPr lang="en-US" smtClean="0"/>
              <a:pPr/>
              <a:t>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E137E-425F-ED41-B31E-2042D28978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278C148-2717-0145-9472-199F2337B83D}" type="datetimeFigureOut">
              <a:rPr lang="en-US" smtClean="0"/>
              <a:pPr/>
              <a:t>12/6/12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38E137E-425F-ED41-B31E-2042D28978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4" Type="http://schemas.openxmlformats.org/officeDocument/2006/relationships/hyperlink" Target="http://www.gcflearnfree.org/searchbetter" TargetMode="External"/><Relationship Id="rId1" Type="http://schemas.openxmlformats.org/officeDocument/2006/relationships/slideLayout" Target="../slideLayouts/slideLayout2.xml"/><Relationship Id="rId2" Type="http://schemas.openxmlformats.org/officeDocument/2006/relationships/slide" Target="slide6.xml"/><Relationship Id="rId3" Type="http://schemas.openxmlformats.org/officeDocument/2006/relationships/hyperlink" Target="http://www.gcflearnfree.org/searchbetter/module/4" TargetMode="External"/><Relationship Id="rId5" Type="http://schemas.openxmlformats.org/officeDocument/2006/relationships/hyperlink" Target="cheat_sheet_search.pdf" TargetMode="External"/></Relationships>
</file>

<file path=ppt/slides/_rels/slide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Citizenship</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3"/>
            <a:ext cx="8229600" cy="1657559"/>
          </a:xfrm>
        </p:spPr>
        <p:txBody>
          <a:bodyPr>
            <a:noAutofit/>
          </a:bodyPr>
          <a:lstStyle/>
          <a:p>
            <a:r>
              <a:rPr lang="en-US" sz="4000" dirty="0" smtClean="0"/>
              <a:t>9 elements of Digital Citizenship</a:t>
            </a:r>
            <a:endParaRPr lang="en-US" sz="4000" dirty="0"/>
          </a:p>
        </p:txBody>
      </p:sp>
      <p:sp>
        <p:nvSpPr>
          <p:cNvPr id="3" name="Content Placeholder 2"/>
          <p:cNvSpPr>
            <a:spLocks noGrp="1"/>
          </p:cNvSpPr>
          <p:nvPr>
            <p:ph sz="half" idx="1"/>
          </p:nvPr>
        </p:nvSpPr>
        <p:spPr>
          <a:xfrm>
            <a:off x="457199" y="1925051"/>
            <a:ext cx="8406063" cy="4766595"/>
          </a:xfrm>
        </p:spPr>
        <p:txBody>
          <a:bodyPr>
            <a:normAutofit/>
          </a:bodyPr>
          <a:lstStyle/>
          <a:p>
            <a:r>
              <a:rPr lang="en-US" sz="2000" b="1" dirty="0" smtClean="0"/>
              <a:t>Digital Access:   </a:t>
            </a:r>
            <a:r>
              <a:rPr lang="en-US" sz="2000" i="1" dirty="0" smtClean="0"/>
              <a:t>full electronic participation in society.</a:t>
            </a:r>
          </a:p>
          <a:p>
            <a:r>
              <a:rPr lang="en-US" sz="2000" b="1" dirty="0" smtClean="0"/>
              <a:t>Digital Commerce:   </a:t>
            </a:r>
            <a:r>
              <a:rPr lang="en-US" sz="2000" i="1" dirty="0" smtClean="0"/>
              <a:t>electronic buying and selling of goods. </a:t>
            </a:r>
          </a:p>
          <a:p>
            <a:r>
              <a:rPr lang="en-US" sz="2000" b="1" dirty="0" smtClean="0"/>
              <a:t>Digital Communication:   </a:t>
            </a:r>
            <a:r>
              <a:rPr lang="en-US" sz="2000" i="1" dirty="0" smtClean="0"/>
              <a:t>electronic exchange of information. </a:t>
            </a:r>
            <a:endParaRPr lang="en-US" sz="2000" i="1" dirty="0" smtClean="0"/>
          </a:p>
          <a:p>
            <a:r>
              <a:rPr lang="en-US" b="1" dirty="0" smtClean="0">
                <a:solidFill>
                  <a:srgbClr val="783A7A"/>
                </a:solidFill>
              </a:rPr>
              <a:t>Digital Etiquette:   </a:t>
            </a:r>
            <a:r>
              <a:rPr lang="en-US" i="1" dirty="0" smtClean="0">
                <a:solidFill>
                  <a:srgbClr val="783A7A"/>
                </a:solidFill>
              </a:rPr>
              <a:t>electronic standards of conduct or procedure</a:t>
            </a:r>
            <a:r>
              <a:rPr lang="en-US" i="1" dirty="0" smtClean="0">
                <a:solidFill>
                  <a:srgbClr val="783A7A"/>
                </a:solidFill>
              </a:rPr>
              <a:t>.</a:t>
            </a:r>
            <a:endParaRPr lang="en-US" sz="2000" b="1" dirty="0" smtClean="0">
              <a:solidFill>
                <a:srgbClr val="783A7A"/>
              </a:solidFill>
            </a:endParaRPr>
          </a:p>
          <a:p>
            <a:r>
              <a:rPr lang="en-US" sz="2000" b="1" dirty="0" smtClean="0">
                <a:solidFill>
                  <a:srgbClr val="783A7A"/>
                </a:solidFill>
              </a:rPr>
              <a:t>Digital </a:t>
            </a:r>
            <a:r>
              <a:rPr lang="en-US" sz="2000" b="1" dirty="0" smtClean="0">
                <a:solidFill>
                  <a:srgbClr val="783A7A"/>
                </a:solidFill>
              </a:rPr>
              <a:t>Literacy:   </a:t>
            </a:r>
            <a:r>
              <a:rPr lang="en-US" sz="2000" i="1" dirty="0" smtClean="0">
                <a:solidFill>
                  <a:srgbClr val="783A7A"/>
                </a:solidFill>
              </a:rPr>
              <a:t>process of teaching and learning about technology and the use of technology. </a:t>
            </a:r>
            <a:endParaRPr lang="en-US" sz="2000" i="1" dirty="0" smtClean="0">
              <a:solidFill>
                <a:srgbClr val="783A7A"/>
              </a:solidFill>
            </a:endParaRPr>
          </a:p>
          <a:p>
            <a:r>
              <a:rPr lang="en-US" sz="2000" b="1" dirty="0" smtClean="0"/>
              <a:t>Digital </a:t>
            </a:r>
            <a:r>
              <a:rPr lang="en-US" sz="2000" b="1" dirty="0" smtClean="0"/>
              <a:t>Law:   </a:t>
            </a:r>
            <a:r>
              <a:rPr lang="en-US" sz="2000" i="1" dirty="0" smtClean="0"/>
              <a:t>electronic responsibility for actions and deeds </a:t>
            </a:r>
          </a:p>
          <a:p>
            <a:r>
              <a:rPr lang="en-US" sz="2000" b="1" dirty="0" smtClean="0"/>
              <a:t>Digital Rights &amp; Responsibilities:  </a:t>
            </a:r>
            <a:r>
              <a:rPr lang="en-US" sz="2000" dirty="0" smtClean="0"/>
              <a:t> </a:t>
            </a:r>
            <a:r>
              <a:rPr lang="en-US" sz="2000" i="1" dirty="0" smtClean="0"/>
              <a:t>those freedoms extended to everyone in a digital world.</a:t>
            </a:r>
          </a:p>
          <a:p>
            <a:r>
              <a:rPr lang="en-US" sz="2000" b="1" dirty="0" smtClean="0"/>
              <a:t>Digital Health &amp; Wellness:   </a:t>
            </a:r>
            <a:r>
              <a:rPr lang="en-US" sz="2000" i="1" dirty="0" smtClean="0"/>
              <a:t>physical and psychological well-being in a digital technology world.</a:t>
            </a:r>
          </a:p>
          <a:p>
            <a:r>
              <a:rPr lang="en-US" sz="2000" b="1" dirty="0" smtClean="0"/>
              <a:t>Digital Security (self-protection):   </a:t>
            </a:r>
            <a:r>
              <a:rPr lang="en-US" sz="2000" i="1" dirty="0" smtClean="0"/>
              <a:t>electronic precautions to guarantee safety. </a:t>
            </a:r>
            <a:endParaRPr lang="en-US" sz="2000" dirty="0" smtClean="0"/>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1000"/>
                                        <p:tgtEl>
                                          <p:spTgt spid="3">
                                            <p:txEl>
                                              <p:pRg st="8" end="8"/>
                                            </p:txEl>
                                          </p:spTgt>
                                        </p:tgtEl>
                                      </p:cBhvr>
                                    </p:animEffect>
                                    <p:anim calcmode="lin" valueType="num">
                                      <p:cBhvr>
                                        <p:cTn id="7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Digital Etiquette</a:t>
            </a:r>
            <a:endParaRPr lang="en-US" dirty="0"/>
          </a:p>
        </p:txBody>
      </p:sp>
      <p:sp>
        <p:nvSpPr>
          <p:cNvPr id="3" name="Content Placeholder 2"/>
          <p:cNvSpPr>
            <a:spLocks noGrp="1"/>
          </p:cNvSpPr>
          <p:nvPr>
            <p:ph idx="1"/>
          </p:nvPr>
        </p:nvSpPr>
        <p:spPr/>
        <p:txBody>
          <a:bodyPr/>
          <a:lstStyle/>
          <a:p>
            <a:r>
              <a:rPr lang="en-US" dirty="0" smtClean="0"/>
              <a:t>Using technology in a way that doesn't affect others negatively</a:t>
            </a:r>
          </a:p>
          <a:p>
            <a:r>
              <a:rPr lang="en-US" dirty="0" smtClean="0"/>
              <a:t>Using technology only when it is appropriate</a:t>
            </a:r>
          </a:p>
          <a:p>
            <a:r>
              <a:rPr lang="en-US" dirty="0" smtClean="0"/>
              <a:t>Respecting others online by not posting information that is hurtful or untrue.</a:t>
            </a:r>
          </a:p>
          <a:p>
            <a:r>
              <a:rPr lang="en-US" dirty="0" smtClean="0"/>
              <a:t>Whenever you work and communicate online, there are some basic </a:t>
            </a:r>
            <a:r>
              <a:rPr lang="en-US" dirty="0" smtClean="0">
                <a:hlinkClick r:id="" action="ppaction://hlinkshowjump?jump=lastslide"/>
              </a:rPr>
              <a:t>rules</a:t>
            </a:r>
            <a:r>
              <a:rPr lang="en-US" dirty="0" smtClean="0"/>
              <a:t> you should follow…</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2" descr="internet thinking"/>
          <p:cNvPicPr>
            <a:picLocks noChangeAspect="1" noChangeArrowheads="1"/>
          </p:cNvPicPr>
          <p:nvPr/>
        </p:nvPicPr>
        <p:blipFill>
          <a:blip r:embed="rId2"/>
          <a:srcRect/>
          <a:stretch>
            <a:fillRect/>
          </a:stretch>
        </p:blipFill>
        <p:spPr bwMode="auto">
          <a:xfrm>
            <a:off x="0" y="736584"/>
            <a:ext cx="9144000" cy="61134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Digital Literacy</a:t>
            </a:r>
            <a:endParaRPr lang="en-US" dirty="0"/>
          </a:p>
        </p:txBody>
      </p:sp>
      <p:sp>
        <p:nvSpPr>
          <p:cNvPr id="3" name="Content Placeholder 2"/>
          <p:cNvSpPr>
            <a:spLocks noGrp="1"/>
          </p:cNvSpPr>
          <p:nvPr>
            <p:ph idx="1"/>
          </p:nvPr>
        </p:nvSpPr>
        <p:spPr>
          <a:xfrm>
            <a:off x="457200" y="1676400"/>
            <a:ext cx="8229600" cy="4898136"/>
          </a:xfrm>
        </p:spPr>
        <p:txBody>
          <a:bodyPr/>
          <a:lstStyle/>
          <a:p>
            <a:r>
              <a:rPr lang="en-US" dirty="0" smtClean="0"/>
              <a:t>Learning about the basics of using a computer</a:t>
            </a:r>
          </a:p>
          <a:p>
            <a:r>
              <a:rPr lang="en-US" dirty="0" smtClean="0"/>
              <a:t>Evaluating online resources to make sure they are truthful, reliable and accurate</a:t>
            </a:r>
          </a:p>
          <a:p>
            <a:pPr lvl="1"/>
            <a:r>
              <a:rPr lang="en-US" dirty="0" smtClean="0">
                <a:hlinkClick r:id="rId2" action="ppaction://hlinksldjump"/>
              </a:rPr>
              <a:t>Is the site authoritative?</a:t>
            </a:r>
            <a:endParaRPr lang="en-US" dirty="0" smtClean="0"/>
          </a:p>
          <a:p>
            <a:pPr lvl="1"/>
            <a:r>
              <a:rPr lang="en-US" dirty="0" smtClean="0">
                <a:hlinkClick r:id="rId3"/>
              </a:rPr>
              <a:t>Evaluating a Web Site</a:t>
            </a:r>
            <a:endParaRPr lang="en-US" dirty="0" smtClean="0"/>
          </a:p>
          <a:p>
            <a:r>
              <a:rPr lang="en-US" dirty="0" smtClean="0"/>
              <a:t>Learning how to find information on a specific topic on the Internet</a:t>
            </a:r>
          </a:p>
          <a:p>
            <a:pPr lvl="1"/>
            <a:r>
              <a:rPr lang="en-US" dirty="0" smtClean="0">
                <a:hlinkClick r:id="rId4"/>
              </a:rPr>
              <a:t>How to search Better</a:t>
            </a:r>
            <a:endParaRPr lang="en-US" dirty="0" smtClean="0"/>
          </a:p>
          <a:p>
            <a:pPr lvl="1"/>
            <a:r>
              <a:rPr lang="en-US" dirty="0" smtClean="0">
                <a:hlinkClick r:id="rId5" action="ppaction://hlinkfile"/>
              </a:rPr>
              <a:t>Cheat Sheet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0319" y="975888"/>
          <a:ext cx="8903369" cy="5256195"/>
        </p:xfrm>
        <a:graphic>
          <a:graphicData uri="http://schemas.openxmlformats.org/drawingml/2006/table">
            <a:tbl>
              <a:tblPr firstRow="1" bandRow="1">
                <a:tableStyleId>{284E427A-3D55-4303-BF80-6455036E1DE7}</a:tableStyleId>
              </a:tblPr>
              <a:tblGrid>
                <a:gridCol w="1999834"/>
                <a:gridCol w="6903535"/>
              </a:tblGrid>
              <a:tr h="501316">
                <a:tc gridSpan="2">
                  <a:txBody>
                    <a:bodyPr/>
                    <a:lstStyle/>
                    <a:p>
                      <a:pPr algn="ctr"/>
                      <a:r>
                        <a:rPr lang="en-US" sz="2200" b="1" dirty="0" smtClean="0"/>
                        <a:t>Criteria for Determining Reliability/Authority of a Web Site</a:t>
                      </a:r>
                      <a:endParaRPr lang="en-US" sz="2200" b="1" dirty="0"/>
                    </a:p>
                  </a:txBody>
                  <a:tcPr anchor="ctr"/>
                </a:tc>
                <a:tc hMerge="1">
                  <a:txBody>
                    <a:bodyPr/>
                    <a:lstStyle/>
                    <a:p>
                      <a:pPr marL="173038" lvl="1" indent="228600">
                        <a:spcAft>
                          <a:spcPts val="0"/>
                        </a:spcAft>
                        <a:buFont typeface="Arial"/>
                        <a:buNone/>
                      </a:pPr>
                      <a:endParaRPr kumimoji="0" lang="en-US" sz="1800" b="0" kern="1200" dirty="0" smtClean="0">
                        <a:solidFill>
                          <a:schemeClr val="lt1"/>
                        </a:solidFill>
                        <a:latin typeface="+mn-lt"/>
                        <a:ea typeface="+mn-ea"/>
                        <a:cs typeface="+mn-cs"/>
                      </a:endParaRPr>
                    </a:p>
                  </a:txBody>
                  <a:tcPr/>
                </a:tc>
              </a:tr>
              <a:tr h="501316">
                <a:tc>
                  <a:txBody>
                    <a:bodyPr/>
                    <a:lstStyle/>
                    <a:p>
                      <a:pPr algn="ctr"/>
                      <a:r>
                        <a:rPr kumimoji="0" lang="en-US" sz="2400" b="1" kern="1200" dirty="0" smtClean="0"/>
                        <a:t>Purpose: </a:t>
                      </a:r>
                    </a:p>
                    <a:p>
                      <a:pPr algn="ctr"/>
                      <a:r>
                        <a:rPr kumimoji="0" lang="en-US" sz="1800" b="0" kern="1200" dirty="0" smtClean="0"/>
                        <a:t>What is the purpose of the site? </a:t>
                      </a:r>
                      <a:endParaRPr lang="en-US" b="0" dirty="0"/>
                    </a:p>
                  </a:txBody>
                  <a:tcPr anchor="ctr"/>
                </a:tc>
                <a:tc>
                  <a:txBody>
                    <a:bodyPr/>
                    <a:lstStyle/>
                    <a:p>
                      <a:pPr marL="173038" lvl="1" indent="228600">
                        <a:buFont typeface="Arial"/>
                        <a:buChar char="•"/>
                      </a:pPr>
                      <a:r>
                        <a:rPr kumimoji="0" lang="en-US" sz="1800" kern="1200" dirty="0" smtClean="0"/>
                        <a:t> </a:t>
                      </a:r>
                      <a:r>
                        <a:rPr kumimoji="0" lang="en-US" sz="1800" b="0" kern="1200" dirty="0" smtClean="0"/>
                        <a:t>commercial</a:t>
                      </a:r>
                    </a:p>
                    <a:p>
                      <a:pPr marL="173038" lvl="1" indent="228600">
                        <a:buFont typeface="Arial"/>
                        <a:buChar char="•"/>
                      </a:pPr>
                      <a:r>
                        <a:rPr kumimoji="0" lang="en-US" sz="1800" b="0" kern="1200" dirty="0" smtClean="0"/>
                        <a:t> informative or educational</a:t>
                      </a:r>
                    </a:p>
                    <a:p>
                      <a:pPr marL="173038" lvl="1" indent="228600">
                        <a:buFont typeface="Arial"/>
                        <a:buChar char="•"/>
                      </a:pPr>
                      <a:r>
                        <a:rPr kumimoji="0" lang="en-US" sz="1800" b="0" kern="1200" dirty="0" smtClean="0"/>
                        <a:t> entertainment</a:t>
                      </a:r>
                    </a:p>
                    <a:p>
                      <a:pPr marL="173038" lvl="1" indent="228600">
                        <a:buFont typeface="Arial"/>
                        <a:buChar char="•"/>
                      </a:pPr>
                      <a:r>
                        <a:rPr kumimoji="0" lang="en-US" sz="1800" b="0" kern="1200" dirty="0" smtClean="0"/>
                        <a:t> personal</a:t>
                      </a:r>
                    </a:p>
                    <a:p>
                      <a:pPr marL="173038" lvl="1" indent="228600">
                        <a:buFont typeface="Arial"/>
                        <a:buChar char="•"/>
                      </a:pPr>
                      <a:r>
                        <a:rPr kumimoji="0" lang="en-US" sz="1800" b="0" kern="1200" dirty="0" smtClean="0"/>
                        <a:t> a hoax</a:t>
                      </a:r>
                      <a:endParaRPr kumimoji="0" lang="en-US" sz="1800" b="0" kern="1200" dirty="0" smtClean="0">
                        <a:solidFill>
                          <a:schemeClr val="lt1"/>
                        </a:solidFill>
                        <a:latin typeface="+mn-lt"/>
                        <a:ea typeface="+mn-ea"/>
                        <a:cs typeface="+mn-cs"/>
                      </a:endParaRPr>
                    </a:p>
                  </a:txBody>
                  <a:tcPr/>
                </a:tc>
              </a:tr>
              <a:tr h="501316">
                <a:tc>
                  <a:txBody>
                    <a:bodyPr/>
                    <a:lstStyle/>
                    <a:p>
                      <a:pPr algn="ctr"/>
                      <a:r>
                        <a:rPr kumimoji="0" lang="en-US" sz="2400" b="1" kern="1200" dirty="0" smtClean="0"/>
                        <a:t>Author's Intent</a:t>
                      </a:r>
                      <a:r>
                        <a:rPr lang="en-US" sz="2400" b="1" dirty="0" smtClean="0"/>
                        <a:t> </a:t>
                      </a:r>
                      <a:endParaRPr lang="en-US" sz="2400" b="1" dirty="0"/>
                    </a:p>
                  </a:txBody>
                  <a:tcPr anchor="ctr"/>
                </a:tc>
                <a:tc>
                  <a:txBody>
                    <a:bodyPr/>
                    <a:lstStyle/>
                    <a:p>
                      <a:pPr marL="176213" lvl="1" indent="225425">
                        <a:buFont typeface="Arial"/>
                        <a:buChar char="•"/>
                      </a:pPr>
                      <a:r>
                        <a:rPr kumimoji="0" lang="en-US" sz="1800" kern="1200" dirty="0" smtClean="0"/>
                        <a:t> What is the top-level domain of the site?</a:t>
                      </a:r>
                    </a:p>
                    <a:p>
                      <a:pPr marL="176213" lvl="1" indent="225425">
                        <a:buFont typeface="Arial"/>
                        <a:buChar char="•"/>
                      </a:pPr>
                      <a:r>
                        <a:rPr kumimoji="0" lang="en-US" sz="1800" kern="1200" dirty="0" smtClean="0"/>
                        <a:t>Who created the site and what authority do they  have on the </a:t>
                      </a:r>
                    </a:p>
                    <a:p>
                      <a:pPr marL="176213" lvl="1" indent="225425">
                        <a:buFont typeface="Arial"/>
                        <a:buNone/>
                      </a:pPr>
                      <a:r>
                        <a:rPr kumimoji="0" lang="en-US" sz="1800" kern="1200" dirty="0" smtClean="0"/>
                        <a:t>subject?</a:t>
                      </a:r>
                    </a:p>
                    <a:p>
                      <a:pPr marL="176213" lvl="1" indent="225425">
                        <a:buFont typeface="Arial"/>
                        <a:buChar char="•"/>
                      </a:pPr>
                      <a:r>
                        <a:rPr kumimoji="0" lang="en-US" sz="1800" kern="1200" dirty="0" smtClean="0"/>
                        <a:t>What contact information is given for the author</a:t>
                      </a:r>
                      <a:r>
                        <a:rPr kumimoji="0" lang="en-US" sz="1800" kern="1200" baseline="0" dirty="0" smtClean="0"/>
                        <a:t> </a:t>
                      </a:r>
                      <a:r>
                        <a:rPr kumimoji="0" lang="en-US" sz="1800" kern="1200" dirty="0" smtClean="0"/>
                        <a:t>or sponsors?</a:t>
                      </a:r>
                      <a:endParaRPr kumimoji="0" lang="en-US" sz="1800" kern="1200" dirty="0" smtClean="0">
                        <a:solidFill>
                          <a:schemeClr val="dk1"/>
                        </a:solidFill>
                        <a:latin typeface="+mn-lt"/>
                        <a:ea typeface="+mn-ea"/>
                        <a:cs typeface="+mn-cs"/>
                      </a:endParaRPr>
                    </a:p>
                  </a:txBody>
                  <a:tcPr/>
                </a:tc>
              </a:tr>
              <a:tr h="501316">
                <a:tc>
                  <a:txBody>
                    <a:bodyPr/>
                    <a:lstStyle/>
                    <a:p>
                      <a:pPr algn="ctr"/>
                      <a:r>
                        <a:rPr kumimoji="0" lang="en-US" sz="2400" b="1" kern="1200" dirty="0" smtClean="0"/>
                        <a:t>Bias</a:t>
                      </a:r>
                      <a:r>
                        <a:rPr lang="en-US" sz="2400" b="1" dirty="0" smtClean="0"/>
                        <a:t> </a:t>
                      </a:r>
                      <a:endParaRPr lang="en-US" sz="2400" b="1" dirty="0"/>
                    </a:p>
                  </a:txBody>
                  <a:tcPr anchor="ctr"/>
                </a:tc>
                <a:tc>
                  <a:txBody>
                    <a:bodyPr/>
                    <a:lstStyle/>
                    <a:p>
                      <a:pPr marL="173038" lvl="1" indent="228600">
                        <a:buFont typeface="Arial"/>
                        <a:buChar char="•"/>
                      </a:pPr>
                      <a:r>
                        <a:rPr kumimoji="0" lang="en-US" sz="1800" kern="1200" dirty="0" smtClean="0">
                          <a:solidFill>
                            <a:schemeClr val="dk1"/>
                          </a:solidFill>
                          <a:latin typeface="+mn-lt"/>
                          <a:ea typeface="+mn-ea"/>
                          <a:cs typeface="+mn-cs"/>
                        </a:rPr>
                        <a:t>Does the content give only one side of an issue?  </a:t>
                      </a:r>
                    </a:p>
                    <a:p>
                      <a:pPr marL="173038" lvl="1" indent="228600">
                        <a:buFont typeface="Arial"/>
                        <a:buNone/>
                      </a:pPr>
                      <a:r>
                        <a:rPr kumimoji="0" lang="en-US" sz="1800" kern="1200" dirty="0" smtClean="0">
                          <a:solidFill>
                            <a:schemeClr val="dk1"/>
                          </a:solidFill>
                          <a:latin typeface="+mn-lt"/>
                          <a:ea typeface="+mn-ea"/>
                          <a:cs typeface="+mn-cs"/>
                        </a:rPr>
                        <a:t>If so, do they hide their bias?</a:t>
                      </a:r>
                    </a:p>
                    <a:p>
                      <a:pPr marL="173038" indent="228600">
                        <a:buFont typeface="Arial"/>
                        <a:buChar char="•"/>
                      </a:pPr>
                      <a:r>
                        <a:rPr kumimoji="0" lang="en-US" sz="1800" kern="1200" dirty="0" smtClean="0">
                          <a:solidFill>
                            <a:schemeClr val="dk1"/>
                          </a:solidFill>
                          <a:latin typeface="+mn-lt"/>
                          <a:ea typeface="+mn-ea"/>
                          <a:cs typeface="+mn-cs"/>
                        </a:rPr>
                        <a:t>Does their bias impact the usefulness of the information?</a:t>
                      </a:r>
                      <a:endParaRPr lang="en-US" dirty="0"/>
                    </a:p>
                  </a:txBody>
                  <a:tcPr/>
                </a:tc>
              </a:tr>
              <a:tr h="5013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kern="1200" dirty="0" smtClean="0">
                          <a:solidFill>
                            <a:schemeClr val="dk1"/>
                          </a:solidFill>
                          <a:latin typeface="+mn-lt"/>
                          <a:ea typeface="+mn-ea"/>
                          <a:cs typeface="+mn-cs"/>
                        </a:rPr>
                        <a:t>Content</a:t>
                      </a:r>
                      <a:endParaRPr kumimoji="0" lang="en-US" sz="2400" kern="1200" dirty="0" smtClean="0">
                        <a:solidFill>
                          <a:schemeClr val="dk1"/>
                        </a:solidFill>
                        <a:latin typeface="+mn-lt"/>
                        <a:ea typeface="+mn-ea"/>
                        <a:cs typeface="+mn-cs"/>
                      </a:endParaRPr>
                    </a:p>
                  </a:txBody>
                  <a:tcPr anchor="ctr"/>
                </a:tc>
                <a:tc>
                  <a:txBody>
                    <a:bodyPr/>
                    <a:lstStyle/>
                    <a:p>
                      <a:pPr marL="173038" lvl="1" indent="284163">
                        <a:buFont typeface="Arial"/>
                        <a:buChar char="•"/>
                      </a:pPr>
                      <a:r>
                        <a:rPr kumimoji="0" lang="en-US" sz="1800" kern="1200" dirty="0" smtClean="0">
                          <a:solidFill>
                            <a:schemeClr val="dk1"/>
                          </a:solidFill>
                          <a:latin typeface="+mn-lt"/>
                          <a:ea typeface="+mn-ea"/>
                          <a:cs typeface="+mn-cs"/>
                        </a:rPr>
                        <a:t>Is the site accurate, complete, well-written, and relevant?</a:t>
                      </a:r>
                    </a:p>
                    <a:p>
                      <a:pPr marL="173038" lvl="1" indent="284163">
                        <a:buFont typeface="Arial"/>
                        <a:buChar char="•"/>
                      </a:pPr>
                      <a:r>
                        <a:rPr kumimoji="0" lang="en-US" sz="1800" kern="1200" dirty="0" smtClean="0">
                          <a:solidFill>
                            <a:schemeClr val="dk1"/>
                          </a:solidFill>
                          <a:latin typeface="+mn-lt"/>
                          <a:ea typeface="+mn-ea"/>
                          <a:cs typeface="+mn-cs"/>
                        </a:rPr>
                        <a:t>Is the site up-to-date?</a:t>
                      </a:r>
                    </a:p>
                    <a:p>
                      <a:pPr marL="173038" lvl="1" indent="284163">
                        <a:buFont typeface="Arial"/>
                        <a:buChar char="•"/>
                      </a:pPr>
                      <a:r>
                        <a:rPr kumimoji="0" lang="en-US" sz="1800" kern="1200" dirty="0" smtClean="0">
                          <a:solidFill>
                            <a:schemeClr val="dk1"/>
                          </a:solidFill>
                          <a:latin typeface="+mn-lt"/>
                          <a:ea typeface="+mn-ea"/>
                          <a:cs typeface="+mn-cs"/>
                        </a:rPr>
                        <a:t>Do most of the links on the page lead to relevant</a:t>
                      </a:r>
                      <a:r>
                        <a:rPr kumimoji="0" lang="en-US" sz="1800" kern="1200" baseline="0" dirty="0" smtClean="0">
                          <a:solidFill>
                            <a:schemeClr val="dk1"/>
                          </a:solidFill>
                          <a:latin typeface="+mn-lt"/>
                          <a:ea typeface="+mn-ea"/>
                          <a:cs typeface="+mn-cs"/>
                        </a:rPr>
                        <a:t> </a:t>
                      </a:r>
                      <a:r>
                        <a:rPr kumimoji="0" lang="en-US" sz="1800" kern="1200" dirty="0" smtClean="0">
                          <a:solidFill>
                            <a:schemeClr val="dk1"/>
                          </a:solidFill>
                          <a:latin typeface="+mn-lt"/>
                          <a:ea typeface="+mn-ea"/>
                          <a:cs typeface="+mn-cs"/>
                        </a:rPr>
                        <a:t>information?</a:t>
                      </a:r>
                    </a:p>
                    <a:p>
                      <a:pPr marL="173038" lvl="1" indent="284163">
                        <a:buFont typeface="Arial"/>
                        <a:buChar char="•"/>
                      </a:pPr>
                      <a:r>
                        <a:rPr kumimoji="0" lang="en-US" sz="1800" kern="1200" dirty="0" smtClean="0">
                          <a:solidFill>
                            <a:schemeClr val="dk1"/>
                          </a:solidFill>
                          <a:latin typeface="+mn-lt"/>
                          <a:ea typeface="+mn-ea"/>
                          <a:cs typeface="+mn-cs"/>
                        </a:rPr>
                        <a:t>Are there mistakes in spelling or word usage?</a:t>
                      </a:r>
                    </a:p>
                  </a:txBody>
                  <a:tcPr/>
                </a:tc>
              </a:tr>
            </a:tbl>
          </a:graphicData>
        </a:graphic>
      </p:graphicFrame>
      <p:sp>
        <p:nvSpPr>
          <p:cNvPr id="5" name="TextBox 4"/>
          <p:cNvSpPr txBox="1"/>
          <p:nvPr/>
        </p:nvSpPr>
        <p:spPr>
          <a:xfrm>
            <a:off x="7446211" y="6403474"/>
            <a:ext cx="1577477" cy="369332"/>
          </a:xfrm>
          <a:prstGeom prst="rect">
            <a:avLst/>
          </a:prstGeom>
          <a:noFill/>
        </p:spPr>
        <p:txBody>
          <a:bodyPr wrap="square" rtlCol="0">
            <a:spAutoFit/>
          </a:bodyPr>
          <a:lstStyle/>
          <a:p>
            <a:pPr algn="r"/>
            <a:r>
              <a:rPr lang="en-US" dirty="0" smtClean="0">
                <a:hlinkClick r:id="rId2" action="ppaction://hlinksldjump"/>
              </a:rPr>
              <a:t>back</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748455"/>
            <a:ext cx="8229600" cy="6109545"/>
          </a:xfrm>
        </p:spPr>
        <p:txBody>
          <a:bodyPr>
            <a:normAutofit fontScale="70000" lnSpcReduction="20000"/>
          </a:bodyPr>
          <a:lstStyle/>
          <a:p>
            <a:r>
              <a:rPr lang="en-US" b="1" dirty="0" smtClean="0"/>
              <a:t>Think before you send.</a:t>
            </a:r>
          </a:p>
          <a:p>
            <a:pPr lvl="1"/>
            <a:r>
              <a:rPr lang="en-US" dirty="0" smtClean="0"/>
              <a:t>If you send an email or post a message in anger, it could come back to haunt you later.  The same goes for pictures and videos you post online.  Even when something is deleted from a page, it may still be out there waiting to be found when you least expect it.</a:t>
            </a:r>
            <a:endParaRPr lang="en-US" b="1" dirty="0" err="1" smtClean="0"/>
          </a:p>
          <a:p>
            <a:r>
              <a:rPr lang="en-US" b="1" dirty="0" smtClean="0"/>
              <a:t>Respect the time and bandwidth of others.</a:t>
            </a:r>
          </a:p>
          <a:p>
            <a:pPr lvl="1"/>
            <a:r>
              <a:rPr lang="en-US" dirty="0" smtClean="0"/>
              <a:t>Don't pass along emails that contain hoaxes, or send messages to the entire student body.  The same goes for sending large videos or attachments in an email message.  It wastes everyone's time when they have to wade through extra information to get to the important stuff.</a:t>
            </a:r>
            <a:endParaRPr lang="en-US" b="1" dirty="0" err="1" smtClean="0"/>
          </a:p>
          <a:p>
            <a:r>
              <a:rPr lang="en-US" b="1" dirty="0" smtClean="0"/>
              <a:t>Don't send messages that could be misinterpreted as threatening or hurtful.</a:t>
            </a:r>
          </a:p>
          <a:p>
            <a:pPr lvl="1"/>
            <a:r>
              <a:rPr lang="en-US" dirty="0" smtClean="0"/>
              <a:t>Be careful about the language you use as well as the information you pass along about others.  Sending messages that could be seen as threatening may result in disciplinary action.</a:t>
            </a:r>
            <a:endParaRPr lang="en-US" b="1" dirty="0" err="1" smtClean="0"/>
          </a:p>
          <a:p>
            <a:r>
              <a:rPr lang="en-US" b="1" dirty="0" smtClean="0"/>
              <a:t>Follow the conventions of writing when sending formal emails or posting comments online.</a:t>
            </a:r>
          </a:p>
          <a:p>
            <a:pPr lvl="1"/>
            <a:r>
              <a:rPr lang="en-US" dirty="0" smtClean="0"/>
              <a:t>Unless the message you're sending is informal (such as a text message to a friend), you should use correct spelling, grammar, and punctuation.  You shouldn't WRITE IN ALL CAPS! (It's considered shouting)</a:t>
            </a:r>
            <a:endParaRPr lang="en-US" b="1" dirty="0" smtClean="0"/>
          </a:p>
          <a:p>
            <a:r>
              <a:rPr lang="en-US" b="1" dirty="0" smtClean="0"/>
              <a:t>Respect others' right to privacy.</a:t>
            </a:r>
          </a:p>
          <a:p>
            <a:pPr lvl="1"/>
            <a:r>
              <a:rPr lang="en-US" dirty="0" smtClean="0"/>
              <a:t>Don't use technology to pass along rumors or share personal information about someone without their permission. The same goes for posting names and photos of others.</a:t>
            </a:r>
            <a:endParaRPr lang="en-US" dirty="0"/>
          </a:p>
        </p:txBody>
      </p:sp>
      <p:sp>
        <p:nvSpPr>
          <p:cNvPr id="4" name="TextBox 3"/>
          <p:cNvSpPr txBox="1"/>
          <p:nvPr/>
        </p:nvSpPr>
        <p:spPr>
          <a:xfrm>
            <a:off x="8153199" y="6381323"/>
            <a:ext cx="783073" cy="369332"/>
          </a:xfrm>
          <a:prstGeom prst="rect">
            <a:avLst/>
          </a:prstGeom>
          <a:noFill/>
        </p:spPr>
        <p:txBody>
          <a:bodyPr wrap="square" rtlCol="0">
            <a:spAutoFit/>
          </a:bodyPr>
          <a:lstStyle/>
          <a:p>
            <a:pPr algn="r"/>
            <a:r>
              <a:rPr lang="en-US" dirty="0" smtClean="0">
                <a:hlinkClick r:id="rId2" action="ppaction://hlinksldjump"/>
              </a:rPr>
              <a:t>back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par>
                                <p:cTn id="14" presetID="51"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770" decel="100000"/>
                                        <p:tgtEl>
                                          <p:spTgt spid="3">
                                            <p:txEl>
                                              <p:pRg st="1" end="1"/>
                                            </p:txEl>
                                          </p:spTgt>
                                        </p:tgtEl>
                                      </p:cBhvr>
                                    </p:animEffect>
                                    <p:animScale>
                                      <p:cBhvr>
                                        <p:cTn id="17" dur="770" decel="100000"/>
                                        <p:tgtEl>
                                          <p:spTgt spid="3">
                                            <p:txEl>
                                              <p:pRg st="1" end="1"/>
                                            </p:txEl>
                                          </p:spTgt>
                                        </p:tgtEl>
                                      </p:cBhvr>
                                      <p:from x="10000" y="10000"/>
                                      <p:to x="200000" y="450000"/>
                                    </p:animScale>
                                    <p:animScale>
                                      <p:cBhvr>
                                        <p:cTn id="18" dur="1230" accel="100000" fill="hold">
                                          <p:stCondLst>
                                            <p:cond delay="770"/>
                                          </p:stCondLst>
                                        </p:cTn>
                                        <p:tgtEl>
                                          <p:spTgt spid="3">
                                            <p:txEl>
                                              <p:pRg st="1" end="1"/>
                                            </p:txEl>
                                          </p:spTgt>
                                        </p:tgtEl>
                                      </p:cBhvr>
                                      <p:from x="200000" y="450000"/>
                                      <p:to x="100000" y="100000"/>
                                    </p:animScale>
                                    <p:set>
                                      <p:cBhvr>
                                        <p:cTn id="19" dur="770" fill="hold"/>
                                        <p:tgtEl>
                                          <p:spTgt spid="3">
                                            <p:txEl>
                                              <p:pRg st="1" end="1"/>
                                            </p:txEl>
                                          </p:spTgt>
                                        </p:tgtEl>
                                        <p:attrNameLst>
                                          <p:attrName>ppt_x</p:attrName>
                                        </p:attrNameLst>
                                      </p:cBhvr>
                                      <p:to>
                                        <p:strVal val="(0.5)"/>
                                      </p:to>
                                    </p:set>
                                    <p:anim from="(0.5)" to="(#ppt_x)" calcmode="lin" valueType="num">
                                      <p:cBhvr>
                                        <p:cTn id="20" dur="1230" accel="100000" fill="hold">
                                          <p:stCondLst>
                                            <p:cond delay="770"/>
                                          </p:stCondLst>
                                        </p:cTn>
                                        <p:tgtEl>
                                          <p:spTgt spid="3">
                                            <p:txEl>
                                              <p:pRg st="1" end="1"/>
                                            </p:txEl>
                                          </p:spTgt>
                                        </p:tgtEl>
                                        <p:attrNameLst>
                                          <p:attrName>ppt_x</p:attrName>
                                        </p:attrNameLst>
                                      </p:cBhvr>
                                    </p:anim>
                                    <p:set>
                                      <p:cBhvr>
                                        <p:cTn id="21" dur="770" fill="hold"/>
                                        <p:tgtEl>
                                          <p:spTgt spid="3">
                                            <p:txEl>
                                              <p:pRg st="1" end="1"/>
                                            </p:txEl>
                                          </p:spTgt>
                                        </p:tgtEl>
                                        <p:attrNameLst>
                                          <p:attrName>ppt_y</p:attrName>
                                        </p:attrNameLst>
                                      </p:cBhvr>
                                      <p:to>
                                        <p:strVal val="(#ppt_y+0.4)"/>
                                      </p:to>
                                    </p:set>
                                    <p:anim from="(#ppt_y+0.4)" to="(#ppt_y)" calcmode="lin" valueType="num">
                                      <p:cBhvr>
                                        <p:cTn id="22" dur="1230" accel="100000" fill="hold">
                                          <p:stCondLst>
                                            <p:cond delay="770"/>
                                          </p:stCondLst>
                                        </p:cTn>
                                        <p:tgtEl>
                                          <p:spTgt spid="3">
                                            <p:txEl>
                                              <p:pRg st="1" end="1"/>
                                            </p:txEl>
                                          </p:spTgt>
                                        </p:tgtEl>
                                        <p:attrNameLst>
                                          <p:attrName>ppt_y</p:attrName>
                                        </p:attrNameLst>
                                      </p:cBhvr>
                                    </p:anim>
                                  </p:childTnLst>
                                </p:cTn>
                              </p:par>
                            </p:childTnLst>
                          </p:cTn>
                        </p:par>
                      </p:childTnLst>
                    </p:cTn>
                  </p:par>
                  <p:par>
                    <p:cTn id="23" fill="hold">
                      <p:stCondLst>
                        <p:cond delay="indefinite"/>
                      </p:stCondLst>
                      <p:childTnLst>
                        <p:par>
                          <p:cTn id="24" fill="hold">
                            <p:stCondLst>
                              <p:cond delay="0"/>
                            </p:stCondLst>
                            <p:childTnLst>
                              <p:par>
                                <p:cTn id="25" presetID="5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770" decel="100000"/>
                                        <p:tgtEl>
                                          <p:spTgt spid="3">
                                            <p:txEl>
                                              <p:pRg st="2" end="2"/>
                                            </p:txEl>
                                          </p:spTgt>
                                        </p:tgtEl>
                                      </p:cBhvr>
                                    </p:animEffect>
                                    <p:animScale>
                                      <p:cBhvr>
                                        <p:cTn id="28" dur="770" decel="100000"/>
                                        <p:tgtEl>
                                          <p:spTgt spid="3">
                                            <p:txEl>
                                              <p:pRg st="2" end="2"/>
                                            </p:txEl>
                                          </p:spTgt>
                                        </p:tgtEl>
                                      </p:cBhvr>
                                      <p:from x="10000" y="10000"/>
                                      <p:to x="200000" y="450000"/>
                                    </p:animScale>
                                    <p:animScale>
                                      <p:cBhvr>
                                        <p:cTn id="29" dur="1230" accel="100000" fill="hold">
                                          <p:stCondLst>
                                            <p:cond delay="770"/>
                                          </p:stCondLst>
                                        </p:cTn>
                                        <p:tgtEl>
                                          <p:spTgt spid="3">
                                            <p:txEl>
                                              <p:pRg st="2" end="2"/>
                                            </p:txEl>
                                          </p:spTgt>
                                        </p:tgtEl>
                                      </p:cBhvr>
                                      <p:from x="200000" y="450000"/>
                                      <p:to x="100000" y="100000"/>
                                    </p:animScale>
                                    <p:set>
                                      <p:cBhvr>
                                        <p:cTn id="30" dur="770" fill="hold"/>
                                        <p:tgtEl>
                                          <p:spTgt spid="3">
                                            <p:txEl>
                                              <p:pRg st="2" end="2"/>
                                            </p:txEl>
                                          </p:spTgt>
                                        </p:tgtEl>
                                        <p:attrNameLst>
                                          <p:attrName>ppt_x</p:attrName>
                                        </p:attrNameLst>
                                      </p:cBhvr>
                                      <p:to>
                                        <p:strVal val="(0.5)"/>
                                      </p:to>
                                    </p:set>
                                    <p:anim from="(0.5)" to="(#ppt_x)" calcmode="lin" valueType="num">
                                      <p:cBhvr>
                                        <p:cTn id="31" dur="1230" accel="100000" fill="hold">
                                          <p:stCondLst>
                                            <p:cond delay="770"/>
                                          </p:stCondLst>
                                        </p:cTn>
                                        <p:tgtEl>
                                          <p:spTgt spid="3">
                                            <p:txEl>
                                              <p:pRg st="2" end="2"/>
                                            </p:txEl>
                                          </p:spTgt>
                                        </p:tgtEl>
                                        <p:attrNameLst>
                                          <p:attrName>ppt_x</p:attrName>
                                        </p:attrNameLst>
                                      </p:cBhvr>
                                    </p:anim>
                                    <p:set>
                                      <p:cBhvr>
                                        <p:cTn id="32" dur="770" fill="hold"/>
                                        <p:tgtEl>
                                          <p:spTgt spid="3">
                                            <p:txEl>
                                              <p:pRg st="2" end="2"/>
                                            </p:txEl>
                                          </p:spTgt>
                                        </p:tgtEl>
                                        <p:attrNameLst>
                                          <p:attrName>ppt_y</p:attrName>
                                        </p:attrNameLst>
                                      </p:cBhvr>
                                      <p:to>
                                        <p:strVal val="(#ppt_y+0.4)"/>
                                      </p:to>
                                    </p:set>
                                    <p:anim from="(#ppt_y+0.4)" to="(#ppt_y)" calcmode="lin" valueType="num">
                                      <p:cBhvr>
                                        <p:cTn id="33" dur="1230" accel="100000" fill="hold">
                                          <p:stCondLst>
                                            <p:cond delay="770"/>
                                          </p:stCondLst>
                                        </p:cTn>
                                        <p:tgtEl>
                                          <p:spTgt spid="3">
                                            <p:txEl>
                                              <p:pRg st="2" end="2"/>
                                            </p:txEl>
                                          </p:spTgt>
                                        </p:tgtEl>
                                        <p:attrNameLst>
                                          <p:attrName>ppt_y</p:attrName>
                                        </p:attrNameLst>
                                      </p:cBhvr>
                                    </p:anim>
                                  </p:childTnLst>
                                </p:cTn>
                              </p:par>
                              <p:par>
                                <p:cTn id="34" presetID="51" presetClass="entr" presetSubtype="0" fill="hold" grpId="0" nodeType="with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770" decel="100000"/>
                                        <p:tgtEl>
                                          <p:spTgt spid="3">
                                            <p:txEl>
                                              <p:pRg st="3" end="3"/>
                                            </p:txEl>
                                          </p:spTgt>
                                        </p:tgtEl>
                                      </p:cBhvr>
                                    </p:animEffect>
                                    <p:animScale>
                                      <p:cBhvr>
                                        <p:cTn id="37" dur="770" decel="100000"/>
                                        <p:tgtEl>
                                          <p:spTgt spid="3">
                                            <p:txEl>
                                              <p:pRg st="3" end="3"/>
                                            </p:txEl>
                                          </p:spTgt>
                                        </p:tgtEl>
                                      </p:cBhvr>
                                      <p:from x="10000" y="10000"/>
                                      <p:to x="200000" y="450000"/>
                                    </p:animScale>
                                    <p:animScale>
                                      <p:cBhvr>
                                        <p:cTn id="38" dur="1230" accel="100000" fill="hold">
                                          <p:stCondLst>
                                            <p:cond delay="770"/>
                                          </p:stCondLst>
                                        </p:cTn>
                                        <p:tgtEl>
                                          <p:spTgt spid="3">
                                            <p:txEl>
                                              <p:pRg st="3" end="3"/>
                                            </p:txEl>
                                          </p:spTgt>
                                        </p:tgtEl>
                                      </p:cBhvr>
                                      <p:from x="200000" y="450000"/>
                                      <p:to x="100000" y="100000"/>
                                    </p:animScale>
                                    <p:set>
                                      <p:cBhvr>
                                        <p:cTn id="39" dur="770" fill="hold"/>
                                        <p:tgtEl>
                                          <p:spTgt spid="3">
                                            <p:txEl>
                                              <p:pRg st="3" end="3"/>
                                            </p:txEl>
                                          </p:spTgt>
                                        </p:tgtEl>
                                        <p:attrNameLst>
                                          <p:attrName>ppt_x</p:attrName>
                                        </p:attrNameLst>
                                      </p:cBhvr>
                                      <p:to>
                                        <p:strVal val="(0.5)"/>
                                      </p:to>
                                    </p:set>
                                    <p:anim from="(0.5)" to="(#ppt_x)" calcmode="lin" valueType="num">
                                      <p:cBhvr>
                                        <p:cTn id="40" dur="1230" accel="100000" fill="hold">
                                          <p:stCondLst>
                                            <p:cond delay="770"/>
                                          </p:stCondLst>
                                        </p:cTn>
                                        <p:tgtEl>
                                          <p:spTgt spid="3">
                                            <p:txEl>
                                              <p:pRg st="3" end="3"/>
                                            </p:txEl>
                                          </p:spTgt>
                                        </p:tgtEl>
                                        <p:attrNameLst>
                                          <p:attrName>ppt_x</p:attrName>
                                        </p:attrNameLst>
                                      </p:cBhvr>
                                    </p:anim>
                                    <p:set>
                                      <p:cBhvr>
                                        <p:cTn id="41" dur="770" fill="hold"/>
                                        <p:tgtEl>
                                          <p:spTgt spid="3">
                                            <p:txEl>
                                              <p:pRg st="3" end="3"/>
                                            </p:txEl>
                                          </p:spTgt>
                                        </p:tgtEl>
                                        <p:attrNameLst>
                                          <p:attrName>ppt_y</p:attrName>
                                        </p:attrNameLst>
                                      </p:cBhvr>
                                      <p:to>
                                        <p:strVal val="(#ppt_y+0.4)"/>
                                      </p:to>
                                    </p:set>
                                    <p:anim from="(#ppt_y+0.4)" to="(#ppt_y)" calcmode="lin" valueType="num">
                                      <p:cBhvr>
                                        <p:cTn id="42" dur="1230" accel="100000" fill="hold">
                                          <p:stCondLst>
                                            <p:cond delay="770"/>
                                          </p:stCondLst>
                                        </p:cTn>
                                        <p:tgtEl>
                                          <p:spTgt spid="3">
                                            <p:txEl>
                                              <p:pRg st="3" end="3"/>
                                            </p:txEl>
                                          </p:spTgt>
                                        </p:tgtEl>
                                        <p:attrNameLst>
                                          <p:attrName>ppt_y</p:attrName>
                                        </p:attrNameLst>
                                      </p:cBhvr>
                                    </p:anim>
                                  </p:childTnLst>
                                </p:cTn>
                              </p:par>
                            </p:childTnLst>
                          </p:cTn>
                        </p:par>
                      </p:childTnLst>
                    </p:cTn>
                  </p:par>
                  <p:par>
                    <p:cTn id="43" fill="hold">
                      <p:stCondLst>
                        <p:cond delay="indefinite"/>
                      </p:stCondLst>
                      <p:childTnLst>
                        <p:par>
                          <p:cTn id="44" fill="hold">
                            <p:stCondLst>
                              <p:cond delay="0"/>
                            </p:stCondLst>
                            <p:childTnLst>
                              <p:par>
                                <p:cTn id="45" presetID="5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770" decel="100000"/>
                                        <p:tgtEl>
                                          <p:spTgt spid="3">
                                            <p:txEl>
                                              <p:pRg st="4" end="4"/>
                                            </p:txEl>
                                          </p:spTgt>
                                        </p:tgtEl>
                                      </p:cBhvr>
                                    </p:animEffect>
                                    <p:animScale>
                                      <p:cBhvr>
                                        <p:cTn id="48" dur="770" decel="100000"/>
                                        <p:tgtEl>
                                          <p:spTgt spid="3">
                                            <p:txEl>
                                              <p:pRg st="4" end="4"/>
                                            </p:txEl>
                                          </p:spTgt>
                                        </p:tgtEl>
                                      </p:cBhvr>
                                      <p:from x="10000" y="10000"/>
                                      <p:to x="200000" y="450000"/>
                                    </p:animScale>
                                    <p:animScale>
                                      <p:cBhvr>
                                        <p:cTn id="49" dur="1230" accel="100000" fill="hold">
                                          <p:stCondLst>
                                            <p:cond delay="770"/>
                                          </p:stCondLst>
                                        </p:cTn>
                                        <p:tgtEl>
                                          <p:spTgt spid="3">
                                            <p:txEl>
                                              <p:pRg st="4" end="4"/>
                                            </p:txEl>
                                          </p:spTgt>
                                        </p:tgtEl>
                                      </p:cBhvr>
                                      <p:from x="200000" y="450000"/>
                                      <p:to x="100000" y="100000"/>
                                    </p:animScale>
                                    <p:set>
                                      <p:cBhvr>
                                        <p:cTn id="50" dur="770" fill="hold"/>
                                        <p:tgtEl>
                                          <p:spTgt spid="3">
                                            <p:txEl>
                                              <p:pRg st="4" end="4"/>
                                            </p:txEl>
                                          </p:spTgt>
                                        </p:tgtEl>
                                        <p:attrNameLst>
                                          <p:attrName>ppt_x</p:attrName>
                                        </p:attrNameLst>
                                      </p:cBhvr>
                                      <p:to>
                                        <p:strVal val="(0.5)"/>
                                      </p:to>
                                    </p:set>
                                    <p:anim from="(0.5)" to="(#ppt_x)" calcmode="lin" valueType="num">
                                      <p:cBhvr>
                                        <p:cTn id="51" dur="1230" accel="100000" fill="hold">
                                          <p:stCondLst>
                                            <p:cond delay="770"/>
                                          </p:stCondLst>
                                        </p:cTn>
                                        <p:tgtEl>
                                          <p:spTgt spid="3">
                                            <p:txEl>
                                              <p:pRg st="4" end="4"/>
                                            </p:txEl>
                                          </p:spTgt>
                                        </p:tgtEl>
                                        <p:attrNameLst>
                                          <p:attrName>ppt_x</p:attrName>
                                        </p:attrNameLst>
                                      </p:cBhvr>
                                    </p:anim>
                                    <p:set>
                                      <p:cBhvr>
                                        <p:cTn id="52" dur="770" fill="hold"/>
                                        <p:tgtEl>
                                          <p:spTgt spid="3">
                                            <p:txEl>
                                              <p:pRg st="4" end="4"/>
                                            </p:txEl>
                                          </p:spTgt>
                                        </p:tgtEl>
                                        <p:attrNameLst>
                                          <p:attrName>ppt_y</p:attrName>
                                        </p:attrNameLst>
                                      </p:cBhvr>
                                      <p:to>
                                        <p:strVal val="(#ppt_y+0.4)"/>
                                      </p:to>
                                    </p:set>
                                    <p:anim from="(#ppt_y+0.4)" to="(#ppt_y)" calcmode="lin" valueType="num">
                                      <p:cBhvr>
                                        <p:cTn id="53" dur="1230" accel="100000" fill="hold">
                                          <p:stCondLst>
                                            <p:cond delay="770"/>
                                          </p:stCondLst>
                                        </p:cTn>
                                        <p:tgtEl>
                                          <p:spTgt spid="3">
                                            <p:txEl>
                                              <p:pRg st="4" end="4"/>
                                            </p:txEl>
                                          </p:spTgt>
                                        </p:tgtEl>
                                        <p:attrNameLst>
                                          <p:attrName>ppt_y</p:attrName>
                                        </p:attrNameLst>
                                      </p:cBhvr>
                                    </p:anim>
                                  </p:childTnLst>
                                </p:cTn>
                              </p:par>
                              <p:par>
                                <p:cTn id="54" presetID="51" presetClass="entr" presetSubtype="0" fill="hold" grpId="0" nodeType="with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770" decel="100000"/>
                                        <p:tgtEl>
                                          <p:spTgt spid="3">
                                            <p:txEl>
                                              <p:pRg st="5" end="5"/>
                                            </p:txEl>
                                          </p:spTgt>
                                        </p:tgtEl>
                                      </p:cBhvr>
                                    </p:animEffect>
                                    <p:animScale>
                                      <p:cBhvr>
                                        <p:cTn id="57" dur="770" decel="100000"/>
                                        <p:tgtEl>
                                          <p:spTgt spid="3">
                                            <p:txEl>
                                              <p:pRg st="5" end="5"/>
                                            </p:txEl>
                                          </p:spTgt>
                                        </p:tgtEl>
                                      </p:cBhvr>
                                      <p:from x="10000" y="10000"/>
                                      <p:to x="200000" y="450000"/>
                                    </p:animScale>
                                    <p:animScale>
                                      <p:cBhvr>
                                        <p:cTn id="58" dur="1230" accel="100000" fill="hold">
                                          <p:stCondLst>
                                            <p:cond delay="770"/>
                                          </p:stCondLst>
                                        </p:cTn>
                                        <p:tgtEl>
                                          <p:spTgt spid="3">
                                            <p:txEl>
                                              <p:pRg st="5" end="5"/>
                                            </p:txEl>
                                          </p:spTgt>
                                        </p:tgtEl>
                                      </p:cBhvr>
                                      <p:from x="200000" y="450000"/>
                                      <p:to x="100000" y="100000"/>
                                    </p:animScale>
                                    <p:set>
                                      <p:cBhvr>
                                        <p:cTn id="59" dur="770" fill="hold"/>
                                        <p:tgtEl>
                                          <p:spTgt spid="3">
                                            <p:txEl>
                                              <p:pRg st="5" end="5"/>
                                            </p:txEl>
                                          </p:spTgt>
                                        </p:tgtEl>
                                        <p:attrNameLst>
                                          <p:attrName>ppt_x</p:attrName>
                                        </p:attrNameLst>
                                      </p:cBhvr>
                                      <p:to>
                                        <p:strVal val="(0.5)"/>
                                      </p:to>
                                    </p:set>
                                    <p:anim from="(0.5)" to="(#ppt_x)" calcmode="lin" valueType="num">
                                      <p:cBhvr>
                                        <p:cTn id="60" dur="1230" accel="100000" fill="hold">
                                          <p:stCondLst>
                                            <p:cond delay="770"/>
                                          </p:stCondLst>
                                        </p:cTn>
                                        <p:tgtEl>
                                          <p:spTgt spid="3">
                                            <p:txEl>
                                              <p:pRg st="5" end="5"/>
                                            </p:txEl>
                                          </p:spTgt>
                                        </p:tgtEl>
                                        <p:attrNameLst>
                                          <p:attrName>ppt_x</p:attrName>
                                        </p:attrNameLst>
                                      </p:cBhvr>
                                    </p:anim>
                                    <p:set>
                                      <p:cBhvr>
                                        <p:cTn id="61" dur="770" fill="hold"/>
                                        <p:tgtEl>
                                          <p:spTgt spid="3">
                                            <p:txEl>
                                              <p:pRg st="5" end="5"/>
                                            </p:txEl>
                                          </p:spTgt>
                                        </p:tgtEl>
                                        <p:attrNameLst>
                                          <p:attrName>ppt_y</p:attrName>
                                        </p:attrNameLst>
                                      </p:cBhvr>
                                      <p:to>
                                        <p:strVal val="(#ppt_y+0.4)"/>
                                      </p:to>
                                    </p:set>
                                    <p:anim from="(#ppt_y+0.4)" to="(#ppt_y)" calcmode="lin" valueType="num">
                                      <p:cBhvr>
                                        <p:cTn id="62" dur="1230" accel="100000" fill="hold">
                                          <p:stCondLst>
                                            <p:cond delay="770"/>
                                          </p:stCondLst>
                                        </p:cTn>
                                        <p:tgtEl>
                                          <p:spTgt spid="3">
                                            <p:txEl>
                                              <p:pRg st="5" end="5"/>
                                            </p:txEl>
                                          </p:spTgt>
                                        </p:tgtEl>
                                        <p:attrNameLst>
                                          <p:attrName>ppt_y</p:attrName>
                                        </p:attrNameLst>
                                      </p:cBhvr>
                                    </p:anim>
                                  </p:childTnLst>
                                </p:cTn>
                              </p:par>
                            </p:childTnLst>
                          </p:cTn>
                        </p:par>
                      </p:childTnLst>
                    </p:cTn>
                  </p:par>
                  <p:par>
                    <p:cTn id="63" fill="hold">
                      <p:stCondLst>
                        <p:cond delay="indefinite"/>
                      </p:stCondLst>
                      <p:childTnLst>
                        <p:par>
                          <p:cTn id="64" fill="hold">
                            <p:stCondLst>
                              <p:cond delay="0"/>
                            </p:stCondLst>
                            <p:childTnLst>
                              <p:par>
                                <p:cTn id="65" presetID="51" presetClass="entr" presetSubtype="0"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770" decel="100000"/>
                                        <p:tgtEl>
                                          <p:spTgt spid="3">
                                            <p:txEl>
                                              <p:pRg st="6" end="6"/>
                                            </p:txEl>
                                          </p:spTgt>
                                        </p:tgtEl>
                                      </p:cBhvr>
                                    </p:animEffect>
                                    <p:animScale>
                                      <p:cBhvr>
                                        <p:cTn id="68" dur="770" decel="100000"/>
                                        <p:tgtEl>
                                          <p:spTgt spid="3">
                                            <p:txEl>
                                              <p:pRg st="6" end="6"/>
                                            </p:txEl>
                                          </p:spTgt>
                                        </p:tgtEl>
                                      </p:cBhvr>
                                      <p:from x="10000" y="10000"/>
                                      <p:to x="200000" y="450000"/>
                                    </p:animScale>
                                    <p:animScale>
                                      <p:cBhvr>
                                        <p:cTn id="69" dur="1230" accel="100000" fill="hold">
                                          <p:stCondLst>
                                            <p:cond delay="770"/>
                                          </p:stCondLst>
                                        </p:cTn>
                                        <p:tgtEl>
                                          <p:spTgt spid="3">
                                            <p:txEl>
                                              <p:pRg st="6" end="6"/>
                                            </p:txEl>
                                          </p:spTgt>
                                        </p:tgtEl>
                                      </p:cBhvr>
                                      <p:from x="200000" y="450000"/>
                                      <p:to x="100000" y="100000"/>
                                    </p:animScale>
                                    <p:set>
                                      <p:cBhvr>
                                        <p:cTn id="70" dur="770" fill="hold"/>
                                        <p:tgtEl>
                                          <p:spTgt spid="3">
                                            <p:txEl>
                                              <p:pRg st="6" end="6"/>
                                            </p:txEl>
                                          </p:spTgt>
                                        </p:tgtEl>
                                        <p:attrNameLst>
                                          <p:attrName>ppt_x</p:attrName>
                                        </p:attrNameLst>
                                      </p:cBhvr>
                                      <p:to>
                                        <p:strVal val="(0.5)"/>
                                      </p:to>
                                    </p:set>
                                    <p:anim from="(0.5)" to="(#ppt_x)" calcmode="lin" valueType="num">
                                      <p:cBhvr>
                                        <p:cTn id="71" dur="1230" accel="100000" fill="hold">
                                          <p:stCondLst>
                                            <p:cond delay="770"/>
                                          </p:stCondLst>
                                        </p:cTn>
                                        <p:tgtEl>
                                          <p:spTgt spid="3">
                                            <p:txEl>
                                              <p:pRg st="6" end="6"/>
                                            </p:txEl>
                                          </p:spTgt>
                                        </p:tgtEl>
                                        <p:attrNameLst>
                                          <p:attrName>ppt_x</p:attrName>
                                        </p:attrNameLst>
                                      </p:cBhvr>
                                    </p:anim>
                                    <p:set>
                                      <p:cBhvr>
                                        <p:cTn id="72" dur="770" fill="hold"/>
                                        <p:tgtEl>
                                          <p:spTgt spid="3">
                                            <p:txEl>
                                              <p:pRg st="6" end="6"/>
                                            </p:txEl>
                                          </p:spTgt>
                                        </p:tgtEl>
                                        <p:attrNameLst>
                                          <p:attrName>ppt_y</p:attrName>
                                        </p:attrNameLst>
                                      </p:cBhvr>
                                      <p:to>
                                        <p:strVal val="(#ppt_y+0.4)"/>
                                      </p:to>
                                    </p:set>
                                    <p:anim from="(#ppt_y+0.4)" to="(#ppt_y)" calcmode="lin" valueType="num">
                                      <p:cBhvr>
                                        <p:cTn id="73" dur="1230" accel="100000" fill="hold">
                                          <p:stCondLst>
                                            <p:cond delay="770"/>
                                          </p:stCondLst>
                                        </p:cTn>
                                        <p:tgtEl>
                                          <p:spTgt spid="3">
                                            <p:txEl>
                                              <p:pRg st="6" end="6"/>
                                            </p:txEl>
                                          </p:spTgt>
                                        </p:tgtEl>
                                        <p:attrNameLst>
                                          <p:attrName>ppt_y</p:attrName>
                                        </p:attrNameLst>
                                      </p:cBhvr>
                                    </p:anim>
                                  </p:childTnLst>
                                </p:cTn>
                              </p:par>
                              <p:par>
                                <p:cTn id="74" presetID="51" presetClass="entr" presetSubtype="0" fill="hold" grpId="0" nodeType="withEffect">
                                  <p:stCondLst>
                                    <p:cond delay="0"/>
                                  </p:stCondLst>
                                  <p:childTnLst>
                                    <p:set>
                                      <p:cBhvr>
                                        <p:cTn id="75" dur="1" fill="hold">
                                          <p:stCondLst>
                                            <p:cond delay="0"/>
                                          </p:stCondLst>
                                        </p:cTn>
                                        <p:tgtEl>
                                          <p:spTgt spid="3">
                                            <p:txEl>
                                              <p:pRg st="7" end="7"/>
                                            </p:txEl>
                                          </p:spTgt>
                                        </p:tgtEl>
                                        <p:attrNameLst>
                                          <p:attrName>style.visibility</p:attrName>
                                        </p:attrNameLst>
                                      </p:cBhvr>
                                      <p:to>
                                        <p:strVal val="visible"/>
                                      </p:to>
                                    </p:set>
                                    <p:animEffect transition="in" filter="fade">
                                      <p:cBhvr>
                                        <p:cTn id="76" dur="770" decel="100000"/>
                                        <p:tgtEl>
                                          <p:spTgt spid="3">
                                            <p:txEl>
                                              <p:pRg st="7" end="7"/>
                                            </p:txEl>
                                          </p:spTgt>
                                        </p:tgtEl>
                                      </p:cBhvr>
                                    </p:animEffect>
                                    <p:animScale>
                                      <p:cBhvr>
                                        <p:cTn id="77" dur="770" decel="100000"/>
                                        <p:tgtEl>
                                          <p:spTgt spid="3">
                                            <p:txEl>
                                              <p:pRg st="7" end="7"/>
                                            </p:txEl>
                                          </p:spTgt>
                                        </p:tgtEl>
                                      </p:cBhvr>
                                      <p:from x="10000" y="10000"/>
                                      <p:to x="200000" y="450000"/>
                                    </p:animScale>
                                    <p:animScale>
                                      <p:cBhvr>
                                        <p:cTn id="78" dur="1230" accel="100000" fill="hold">
                                          <p:stCondLst>
                                            <p:cond delay="770"/>
                                          </p:stCondLst>
                                        </p:cTn>
                                        <p:tgtEl>
                                          <p:spTgt spid="3">
                                            <p:txEl>
                                              <p:pRg st="7" end="7"/>
                                            </p:txEl>
                                          </p:spTgt>
                                        </p:tgtEl>
                                      </p:cBhvr>
                                      <p:from x="200000" y="450000"/>
                                      <p:to x="100000" y="100000"/>
                                    </p:animScale>
                                    <p:set>
                                      <p:cBhvr>
                                        <p:cTn id="79" dur="770" fill="hold"/>
                                        <p:tgtEl>
                                          <p:spTgt spid="3">
                                            <p:txEl>
                                              <p:pRg st="7" end="7"/>
                                            </p:txEl>
                                          </p:spTgt>
                                        </p:tgtEl>
                                        <p:attrNameLst>
                                          <p:attrName>ppt_x</p:attrName>
                                        </p:attrNameLst>
                                      </p:cBhvr>
                                      <p:to>
                                        <p:strVal val="(0.5)"/>
                                      </p:to>
                                    </p:set>
                                    <p:anim from="(0.5)" to="(#ppt_x)" calcmode="lin" valueType="num">
                                      <p:cBhvr>
                                        <p:cTn id="80" dur="1230" accel="100000" fill="hold">
                                          <p:stCondLst>
                                            <p:cond delay="770"/>
                                          </p:stCondLst>
                                        </p:cTn>
                                        <p:tgtEl>
                                          <p:spTgt spid="3">
                                            <p:txEl>
                                              <p:pRg st="7" end="7"/>
                                            </p:txEl>
                                          </p:spTgt>
                                        </p:tgtEl>
                                        <p:attrNameLst>
                                          <p:attrName>ppt_x</p:attrName>
                                        </p:attrNameLst>
                                      </p:cBhvr>
                                    </p:anim>
                                    <p:set>
                                      <p:cBhvr>
                                        <p:cTn id="81" dur="770" fill="hold"/>
                                        <p:tgtEl>
                                          <p:spTgt spid="3">
                                            <p:txEl>
                                              <p:pRg st="7" end="7"/>
                                            </p:txEl>
                                          </p:spTgt>
                                        </p:tgtEl>
                                        <p:attrNameLst>
                                          <p:attrName>ppt_y</p:attrName>
                                        </p:attrNameLst>
                                      </p:cBhvr>
                                      <p:to>
                                        <p:strVal val="(#ppt_y+0.4)"/>
                                      </p:to>
                                    </p:set>
                                    <p:anim from="(#ppt_y+0.4)" to="(#ppt_y)" calcmode="lin" valueType="num">
                                      <p:cBhvr>
                                        <p:cTn id="82" dur="1230" accel="100000" fill="hold">
                                          <p:stCondLst>
                                            <p:cond delay="770"/>
                                          </p:stCondLst>
                                        </p:cTn>
                                        <p:tgtEl>
                                          <p:spTgt spid="3">
                                            <p:txEl>
                                              <p:pRg st="7" end="7"/>
                                            </p:txEl>
                                          </p:spTgt>
                                        </p:tgtEl>
                                        <p:attrNameLst>
                                          <p:attrName>ppt_y</p:attrName>
                                        </p:attrNameLst>
                                      </p:cBhvr>
                                    </p:anim>
                                  </p:childTnLst>
                                </p:cTn>
                              </p:par>
                            </p:childTnLst>
                          </p:cTn>
                        </p:par>
                      </p:childTnLst>
                    </p:cTn>
                  </p:par>
                  <p:par>
                    <p:cTn id="83" fill="hold">
                      <p:stCondLst>
                        <p:cond delay="indefinite"/>
                      </p:stCondLst>
                      <p:childTnLst>
                        <p:par>
                          <p:cTn id="84" fill="hold">
                            <p:stCondLst>
                              <p:cond delay="0"/>
                            </p:stCondLst>
                            <p:childTnLst>
                              <p:par>
                                <p:cTn id="85" presetID="51" presetClass="entr" presetSubtype="0" fill="hold" grpId="0" nodeType="clickEffect">
                                  <p:stCondLst>
                                    <p:cond delay="0"/>
                                  </p:stCondLst>
                                  <p:childTnLst>
                                    <p:set>
                                      <p:cBhvr>
                                        <p:cTn id="86" dur="1" fill="hold">
                                          <p:stCondLst>
                                            <p:cond delay="0"/>
                                          </p:stCondLst>
                                        </p:cTn>
                                        <p:tgtEl>
                                          <p:spTgt spid="3">
                                            <p:txEl>
                                              <p:pRg st="8" end="8"/>
                                            </p:txEl>
                                          </p:spTgt>
                                        </p:tgtEl>
                                        <p:attrNameLst>
                                          <p:attrName>style.visibility</p:attrName>
                                        </p:attrNameLst>
                                      </p:cBhvr>
                                      <p:to>
                                        <p:strVal val="visible"/>
                                      </p:to>
                                    </p:set>
                                    <p:animEffect transition="in" filter="fade">
                                      <p:cBhvr>
                                        <p:cTn id="87" dur="770" decel="100000"/>
                                        <p:tgtEl>
                                          <p:spTgt spid="3">
                                            <p:txEl>
                                              <p:pRg st="8" end="8"/>
                                            </p:txEl>
                                          </p:spTgt>
                                        </p:tgtEl>
                                      </p:cBhvr>
                                    </p:animEffect>
                                    <p:animScale>
                                      <p:cBhvr>
                                        <p:cTn id="88" dur="770" decel="100000"/>
                                        <p:tgtEl>
                                          <p:spTgt spid="3">
                                            <p:txEl>
                                              <p:pRg st="8" end="8"/>
                                            </p:txEl>
                                          </p:spTgt>
                                        </p:tgtEl>
                                      </p:cBhvr>
                                      <p:from x="10000" y="10000"/>
                                      <p:to x="200000" y="450000"/>
                                    </p:animScale>
                                    <p:animScale>
                                      <p:cBhvr>
                                        <p:cTn id="89" dur="1230" accel="100000" fill="hold">
                                          <p:stCondLst>
                                            <p:cond delay="770"/>
                                          </p:stCondLst>
                                        </p:cTn>
                                        <p:tgtEl>
                                          <p:spTgt spid="3">
                                            <p:txEl>
                                              <p:pRg st="8" end="8"/>
                                            </p:txEl>
                                          </p:spTgt>
                                        </p:tgtEl>
                                      </p:cBhvr>
                                      <p:from x="200000" y="450000"/>
                                      <p:to x="100000" y="100000"/>
                                    </p:animScale>
                                    <p:set>
                                      <p:cBhvr>
                                        <p:cTn id="90" dur="770" fill="hold"/>
                                        <p:tgtEl>
                                          <p:spTgt spid="3">
                                            <p:txEl>
                                              <p:pRg st="8" end="8"/>
                                            </p:txEl>
                                          </p:spTgt>
                                        </p:tgtEl>
                                        <p:attrNameLst>
                                          <p:attrName>ppt_x</p:attrName>
                                        </p:attrNameLst>
                                      </p:cBhvr>
                                      <p:to>
                                        <p:strVal val="(0.5)"/>
                                      </p:to>
                                    </p:set>
                                    <p:anim from="(0.5)" to="(#ppt_x)" calcmode="lin" valueType="num">
                                      <p:cBhvr>
                                        <p:cTn id="91" dur="1230" accel="100000" fill="hold">
                                          <p:stCondLst>
                                            <p:cond delay="770"/>
                                          </p:stCondLst>
                                        </p:cTn>
                                        <p:tgtEl>
                                          <p:spTgt spid="3">
                                            <p:txEl>
                                              <p:pRg st="8" end="8"/>
                                            </p:txEl>
                                          </p:spTgt>
                                        </p:tgtEl>
                                        <p:attrNameLst>
                                          <p:attrName>ppt_x</p:attrName>
                                        </p:attrNameLst>
                                      </p:cBhvr>
                                    </p:anim>
                                    <p:set>
                                      <p:cBhvr>
                                        <p:cTn id="92" dur="770" fill="hold"/>
                                        <p:tgtEl>
                                          <p:spTgt spid="3">
                                            <p:txEl>
                                              <p:pRg st="8" end="8"/>
                                            </p:txEl>
                                          </p:spTgt>
                                        </p:tgtEl>
                                        <p:attrNameLst>
                                          <p:attrName>ppt_y</p:attrName>
                                        </p:attrNameLst>
                                      </p:cBhvr>
                                      <p:to>
                                        <p:strVal val="(#ppt_y+0.4)"/>
                                      </p:to>
                                    </p:set>
                                    <p:anim from="(#ppt_y+0.4)" to="(#ppt_y)" calcmode="lin" valueType="num">
                                      <p:cBhvr>
                                        <p:cTn id="93" dur="1230" accel="100000" fill="hold">
                                          <p:stCondLst>
                                            <p:cond delay="770"/>
                                          </p:stCondLst>
                                        </p:cTn>
                                        <p:tgtEl>
                                          <p:spTgt spid="3">
                                            <p:txEl>
                                              <p:pRg st="8" end="8"/>
                                            </p:txEl>
                                          </p:spTgt>
                                        </p:tgtEl>
                                        <p:attrNameLst>
                                          <p:attrName>ppt_y</p:attrName>
                                        </p:attrNameLst>
                                      </p:cBhvr>
                                    </p:anim>
                                  </p:childTnLst>
                                </p:cTn>
                              </p:par>
                              <p:par>
                                <p:cTn id="94" presetID="51" presetClass="entr" presetSubtype="0" fill="hold" grpId="0" nodeType="withEffect">
                                  <p:stCondLst>
                                    <p:cond delay="0"/>
                                  </p:stCondLst>
                                  <p:childTnLst>
                                    <p:set>
                                      <p:cBhvr>
                                        <p:cTn id="95" dur="1" fill="hold">
                                          <p:stCondLst>
                                            <p:cond delay="0"/>
                                          </p:stCondLst>
                                        </p:cTn>
                                        <p:tgtEl>
                                          <p:spTgt spid="3">
                                            <p:txEl>
                                              <p:pRg st="9" end="9"/>
                                            </p:txEl>
                                          </p:spTgt>
                                        </p:tgtEl>
                                        <p:attrNameLst>
                                          <p:attrName>style.visibility</p:attrName>
                                        </p:attrNameLst>
                                      </p:cBhvr>
                                      <p:to>
                                        <p:strVal val="visible"/>
                                      </p:to>
                                    </p:set>
                                    <p:animEffect transition="in" filter="fade">
                                      <p:cBhvr>
                                        <p:cTn id="96" dur="770" decel="100000"/>
                                        <p:tgtEl>
                                          <p:spTgt spid="3">
                                            <p:txEl>
                                              <p:pRg st="9" end="9"/>
                                            </p:txEl>
                                          </p:spTgt>
                                        </p:tgtEl>
                                      </p:cBhvr>
                                    </p:animEffect>
                                    <p:animScale>
                                      <p:cBhvr>
                                        <p:cTn id="97" dur="770" decel="100000"/>
                                        <p:tgtEl>
                                          <p:spTgt spid="3">
                                            <p:txEl>
                                              <p:pRg st="9" end="9"/>
                                            </p:txEl>
                                          </p:spTgt>
                                        </p:tgtEl>
                                      </p:cBhvr>
                                      <p:from x="10000" y="10000"/>
                                      <p:to x="200000" y="450000"/>
                                    </p:animScale>
                                    <p:animScale>
                                      <p:cBhvr>
                                        <p:cTn id="98" dur="1230" accel="100000" fill="hold">
                                          <p:stCondLst>
                                            <p:cond delay="770"/>
                                          </p:stCondLst>
                                        </p:cTn>
                                        <p:tgtEl>
                                          <p:spTgt spid="3">
                                            <p:txEl>
                                              <p:pRg st="9" end="9"/>
                                            </p:txEl>
                                          </p:spTgt>
                                        </p:tgtEl>
                                      </p:cBhvr>
                                      <p:from x="200000" y="450000"/>
                                      <p:to x="100000" y="100000"/>
                                    </p:animScale>
                                    <p:set>
                                      <p:cBhvr>
                                        <p:cTn id="99" dur="770" fill="hold"/>
                                        <p:tgtEl>
                                          <p:spTgt spid="3">
                                            <p:txEl>
                                              <p:pRg st="9" end="9"/>
                                            </p:txEl>
                                          </p:spTgt>
                                        </p:tgtEl>
                                        <p:attrNameLst>
                                          <p:attrName>ppt_x</p:attrName>
                                        </p:attrNameLst>
                                      </p:cBhvr>
                                      <p:to>
                                        <p:strVal val="(0.5)"/>
                                      </p:to>
                                    </p:set>
                                    <p:anim from="(0.5)" to="(#ppt_x)" calcmode="lin" valueType="num">
                                      <p:cBhvr>
                                        <p:cTn id="100" dur="1230" accel="100000" fill="hold">
                                          <p:stCondLst>
                                            <p:cond delay="770"/>
                                          </p:stCondLst>
                                        </p:cTn>
                                        <p:tgtEl>
                                          <p:spTgt spid="3">
                                            <p:txEl>
                                              <p:pRg st="9" end="9"/>
                                            </p:txEl>
                                          </p:spTgt>
                                        </p:tgtEl>
                                        <p:attrNameLst>
                                          <p:attrName>ppt_x</p:attrName>
                                        </p:attrNameLst>
                                      </p:cBhvr>
                                    </p:anim>
                                    <p:set>
                                      <p:cBhvr>
                                        <p:cTn id="101" dur="770" fill="hold"/>
                                        <p:tgtEl>
                                          <p:spTgt spid="3">
                                            <p:txEl>
                                              <p:pRg st="9" end="9"/>
                                            </p:txEl>
                                          </p:spTgt>
                                        </p:tgtEl>
                                        <p:attrNameLst>
                                          <p:attrName>ppt_y</p:attrName>
                                        </p:attrNameLst>
                                      </p:cBhvr>
                                      <p:to>
                                        <p:strVal val="(#ppt_y+0.4)"/>
                                      </p:to>
                                    </p:set>
                                    <p:anim from="(#ppt_y+0.4)" to="(#ppt_y)" calcmode="lin" valueType="num">
                                      <p:cBhvr>
                                        <p:cTn id="102" dur="1230" accel="100000" fill="hold">
                                          <p:stCondLst>
                                            <p:cond delay="770"/>
                                          </p:stCondLst>
                                        </p:cTn>
                                        <p:tgtEl>
                                          <p:spTgt spid="3">
                                            <p:txEl>
                                              <p:pRg st="9" end="9"/>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527</TotalTime>
  <Words>660</Words>
  <Application>Microsoft Macintosh PowerPoint</Application>
  <PresentationFormat>On-screen Show (4:3)</PresentationFormat>
  <Paragraphs>59</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Urban</vt:lpstr>
      <vt:lpstr>Digital Citizenship</vt:lpstr>
      <vt:lpstr>9 elements of Digital Citizenship</vt:lpstr>
      <vt:lpstr>Digital Etiquette</vt:lpstr>
      <vt:lpstr>Slide 4</vt:lpstr>
      <vt:lpstr>Digital Literacy</vt:lpstr>
      <vt:lpstr>Slide 6</vt:lpstr>
      <vt:lpstr> </vt:lpstr>
    </vt:vector>
  </TitlesOfParts>
  <Company>Grand Ledge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Citizenship</dc:title>
  <dc:creator>Clark Tracy</dc:creator>
  <cp:lastModifiedBy>Clark Tracy</cp:lastModifiedBy>
  <cp:revision>8</cp:revision>
  <dcterms:created xsi:type="dcterms:W3CDTF">2012-12-06T05:49:21Z</dcterms:created>
  <dcterms:modified xsi:type="dcterms:W3CDTF">2012-12-06T05:50:17Z</dcterms:modified>
</cp:coreProperties>
</file>